
<file path=[Content_Types].xml><?xml version="1.0" encoding="utf-8"?>
<Types xmlns="http://schemas.openxmlformats.org/package/2006/content-types">
  <Default Extension="bmp" ContentType="image/bmp"/>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60" r:id="rId4"/>
    <p:sldId id="265" r:id="rId5"/>
    <p:sldId id="261" r:id="rId6"/>
    <p:sldId id="263" r:id="rId7"/>
    <p:sldId id="267" r:id="rId8"/>
    <p:sldId id="269" r:id="rId9"/>
    <p:sldId id="270" r:id="rId10"/>
    <p:sldId id="268"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6"/>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5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09.12.2022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09.12.2022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09.12.2022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09.12.2022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09.12.2022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bmp"/><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107364" y="0"/>
            <a:ext cx="8785255" cy="6284933"/>
          </a:xfrm>
          <a:prstGeom prst="rect">
            <a:avLst/>
          </a:prstGeom>
          <a:noFill/>
          <a:ln w="9525">
            <a:noFill/>
            <a:miter lim="800000"/>
            <a:headEnd/>
            <a:tailEnd/>
          </a:ln>
          <a:effectLst/>
        </p:spPr>
      </p:pic>
      <p:sp>
        <p:nvSpPr>
          <p:cNvPr id="2" name="Заголовок 1"/>
          <p:cNvSpPr>
            <a:spLocks noGrp="1"/>
          </p:cNvSpPr>
          <p:nvPr>
            <p:ph type="ctrTitle"/>
          </p:nvPr>
        </p:nvSpPr>
        <p:spPr>
          <a:xfrm>
            <a:off x="539552" y="404665"/>
            <a:ext cx="8208912" cy="2016223"/>
          </a:xfrm>
          <a:solidFill>
            <a:schemeClr val="accent4">
              <a:lumMod val="40000"/>
              <a:lumOff val="60000"/>
            </a:schemeClr>
          </a:solidFill>
          <a:effectLst>
            <a:innerShdw blurRad="114300">
              <a:prstClr val="black"/>
            </a:innerShdw>
          </a:effectLst>
        </p:spPr>
        <p:txBody>
          <a:bodyPr>
            <a:normAutofit fontScale="90000"/>
          </a:bodyPr>
          <a:lstStyle/>
          <a:p>
            <a:r>
              <a:rPr lang="uk-UA" sz="2400" b="1" i="1" dirty="0" smtClean="0">
                <a:solidFill>
                  <a:srgbClr val="002060"/>
                </a:solidFill>
                <a:ea typeface="+mn-ea"/>
                <a:cs typeface="+mn-cs"/>
              </a:rPr>
              <a:t/>
            </a:r>
            <a:br>
              <a:rPr lang="uk-UA" sz="2400" b="1" i="1" dirty="0" smtClean="0">
                <a:solidFill>
                  <a:srgbClr val="002060"/>
                </a:solidFill>
                <a:ea typeface="+mn-ea"/>
                <a:cs typeface="+mn-cs"/>
              </a:rPr>
            </a:br>
            <a:r>
              <a:rPr lang="uk-UA" sz="2400" b="1" i="1" dirty="0">
                <a:solidFill>
                  <a:srgbClr val="002060"/>
                </a:solidFill>
                <a:ea typeface="+mn-ea"/>
                <a:cs typeface="+mn-cs"/>
              </a:rPr>
              <a:t/>
            </a:r>
            <a:br>
              <a:rPr lang="uk-UA" sz="2400" b="1" i="1" dirty="0">
                <a:solidFill>
                  <a:srgbClr val="002060"/>
                </a:solidFill>
                <a:ea typeface="+mn-ea"/>
                <a:cs typeface="+mn-cs"/>
              </a:rPr>
            </a:br>
            <a:r>
              <a:rPr lang="uk-UA" sz="2700" b="1" i="1" dirty="0" smtClean="0">
                <a:solidFill>
                  <a:srgbClr val="002060"/>
                </a:solidFill>
                <a:effectLst>
                  <a:outerShdw blurRad="50800" dist="38100" dir="10800000" algn="r" rotWithShape="0">
                    <a:prstClr val="black">
                      <a:alpha val="40000"/>
                    </a:prstClr>
                  </a:outerShdw>
                </a:effectLst>
                <a:ea typeface="+mn-ea"/>
                <a:cs typeface="+mn-cs"/>
              </a:rPr>
              <a:t>Семінар </a:t>
            </a:r>
            <a:r>
              <a:rPr lang="uk-UA" sz="2700" b="1" i="1" dirty="0">
                <a:solidFill>
                  <a:srgbClr val="002060"/>
                </a:solidFill>
                <a:effectLst>
                  <a:outerShdw blurRad="50800" dist="38100" dir="10800000" algn="r" rotWithShape="0">
                    <a:prstClr val="black">
                      <a:alpha val="40000"/>
                    </a:prstClr>
                  </a:outerShdw>
                </a:effectLst>
                <a:ea typeface="+mn-ea"/>
                <a:cs typeface="+mn-cs"/>
              </a:rPr>
              <a:t>для молодих вихователів-методистів ЗДО </a:t>
            </a:r>
            <a:r>
              <a:rPr lang="uk-UA" sz="2700" b="1" i="1" dirty="0" smtClean="0">
                <a:solidFill>
                  <a:srgbClr val="002060"/>
                </a:solidFill>
                <a:effectLst>
                  <a:outerShdw blurRad="50800" dist="38100" dir="10800000" algn="r" rotWithShape="0">
                    <a:prstClr val="black">
                      <a:alpha val="40000"/>
                    </a:prstClr>
                  </a:outerShdw>
                </a:effectLst>
                <a:ea typeface="+mn-ea"/>
                <a:cs typeface="+mn-cs"/>
              </a:rPr>
              <a:t>              ( </a:t>
            </a:r>
            <a:r>
              <a:rPr lang="uk-UA" sz="2700" b="1" i="1" dirty="0">
                <a:solidFill>
                  <a:srgbClr val="002060"/>
                </a:solidFill>
                <a:effectLst>
                  <a:outerShdw blurRad="50800" dist="38100" dir="10800000" algn="r" rotWithShape="0">
                    <a:prstClr val="black">
                      <a:alpha val="40000"/>
                    </a:prstClr>
                  </a:outerShdw>
                </a:effectLst>
                <a:ea typeface="+mn-ea"/>
                <a:cs typeface="+mn-cs"/>
              </a:rPr>
              <a:t>стаж роботи до 3-х.р.), в рамках роботи міської школи молодого </a:t>
            </a:r>
            <a:r>
              <a:rPr lang="uk-UA" sz="2700" b="1" i="1" dirty="0" smtClean="0">
                <a:solidFill>
                  <a:srgbClr val="002060"/>
                </a:solidFill>
                <a:effectLst>
                  <a:outerShdw blurRad="50800" dist="38100" dir="10800000" algn="r" rotWithShape="0">
                    <a:prstClr val="black">
                      <a:alpha val="40000"/>
                    </a:prstClr>
                  </a:outerShdw>
                </a:effectLst>
                <a:ea typeface="+mn-ea"/>
                <a:cs typeface="+mn-cs"/>
              </a:rPr>
              <a:t>майстра на тему: </a:t>
            </a:r>
            <a:br>
              <a:rPr lang="uk-UA" sz="2700" b="1" i="1" dirty="0" smtClean="0">
                <a:solidFill>
                  <a:srgbClr val="002060"/>
                </a:solidFill>
                <a:effectLst>
                  <a:outerShdw blurRad="50800" dist="38100" dir="10800000" algn="r" rotWithShape="0">
                    <a:prstClr val="black">
                      <a:alpha val="40000"/>
                    </a:prstClr>
                  </a:outerShdw>
                </a:effectLst>
                <a:ea typeface="+mn-ea"/>
                <a:cs typeface="+mn-cs"/>
              </a:rPr>
            </a:br>
            <a:r>
              <a:rPr lang="uk-UA" sz="2700" b="1" i="1" dirty="0" smtClean="0">
                <a:solidFill>
                  <a:srgbClr val="002060"/>
                </a:solidFill>
                <a:effectLst>
                  <a:outerShdw blurRad="50800" dist="38100" dir="10800000" algn="r" rotWithShape="0">
                    <a:prstClr val="black">
                      <a:alpha val="40000"/>
                    </a:prstClr>
                  </a:outerShdw>
                </a:effectLst>
                <a:ea typeface="+mn-ea"/>
                <a:cs typeface="+mn-cs"/>
              </a:rPr>
              <a:t>«</a:t>
            </a:r>
            <a:r>
              <a:rPr lang="uk-UA" sz="2700" b="1" i="1" dirty="0" smtClean="0">
                <a:solidFill>
                  <a:srgbClr val="002060"/>
                </a:solidFill>
                <a:effectLst>
                  <a:outerShdw blurRad="50800" dist="38100" dir="10800000" algn="r" rotWithShape="0">
                    <a:prstClr val="black">
                      <a:alpha val="40000"/>
                    </a:prstClr>
                  </a:outerShdw>
                </a:effectLst>
                <a:latin typeface="Times New Roman"/>
                <a:ea typeface="Calibri"/>
                <a:cs typeface="Times New Roman"/>
              </a:rPr>
              <a:t> </a:t>
            </a:r>
            <a:r>
              <a:rPr lang="uk-UA" sz="2700" b="1" i="1" dirty="0">
                <a:solidFill>
                  <a:srgbClr val="002060"/>
                </a:solidFill>
                <a:effectLst>
                  <a:outerShdw blurRad="50800" dist="38100" dir="10800000" algn="r" rotWithShape="0">
                    <a:prstClr val="black">
                      <a:alpha val="40000"/>
                    </a:prstClr>
                  </a:outerShdw>
                </a:effectLst>
                <a:latin typeface="Calibri" pitchFamily="34" charset="0"/>
                <a:ea typeface="Calibri"/>
                <a:cs typeface="Times New Roman"/>
              </a:rPr>
              <a:t>Планування роботи закладу дошкільної освіти на рік</a:t>
            </a:r>
            <a:r>
              <a:rPr lang="uk-UA" sz="2700" b="1" i="1" dirty="0" smtClean="0">
                <a:solidFill>
                  <a:srgbClr val="002060"/>
                </a:solidFill>
                <a:effectLst>
                  <a:outerShdw blurRad="50800" dist="38100" dir="10800000" algn="r" rotWithShape="0">
                    <a:prstClr val="black">
                      <a:alpha val="40000"/>
                    </a:prstClr>
                  </a:outerShdw>
                </a:effectLst>
                <a:latin typeface="Calibri" pitchFamily="34" charset="0"/>
                <a:ea typeface="Calibri"/>
                <a:cs typeface="Times New Roman"/>
              </a:rPr>
              <a:t>»</a:t>
            </a:r>
            <a:r>
              <a:rPr lang="ru-RU" sz="2700" b="1" i="1" dirty="0">
                <a:effectLst>
                  <a:outerShdw blurRad="50800" dist="38100" dir="10800000" algn="r" rotWithShape="0">
                    <a:prstClr val="black">
                      <a:alpha val="40000"/>
                    </a:prstClr>
                  </a:outerShdw>
                </a:effectLst>
                <a:ea typeface="Calibri"/>
                <a:cs typeface="Times New Roman"/>
              </a:rPr>
              <a:t/>
            </a:r>
            <a:br>
              <a:rPr lang="ru-RU" sz="2700" b="1" i="1" dirty="0">
                <a:effectLst>
                  <a:outerShdw blurRad="50800" dist="38100" dir="10800000" algn="r" rotWithShape="0">
                    <a:prstClr val="black">
                      <a:alpha val="40000"/>
                    </a:prstClr>
                  </a:outerShdw>
                </a:effectLst>
                <a:ea typeface="Calibri"/>
                <a:cs typeface="Times New Roman"/>
              </a:rPr>
            </a:br>
            <a:r>
              <a:rPr lang="uk-UA" sz="2400" b="1" i="1" dirty="0" smtClean="0">
                <a:solidFill>
                  <a:srgbClr val="002060"/>
                </a:solidFill>
                <a:ea typeface="+mn-ea"/>
                <a:cs typeface="+mn-cs"/>
              </a:rPr>
              <a:t> </a:t>
            </a:r>
            <a:r>
              <a:rPr lang="ru-RU" sz="2400" b="1" i="1" dirty="0">
                <a:solidFill>
                  <a:srgbClr val="002060"/>
                </a:solidFill>
                <a:ea typeface="+mn-ea"/>
                <a:cs typeface="+mn-cs"/>
              </a:rPr>
              <a:t/>
            </a:r>
            <a:br>
              <a:rPr lang="ru-RU" sz="2400" b="1" i="1" dirty="0">
                <a:solidFill>
                  <a:srgbClr val="002060"/>
                </a:solidFill>
                <a:ea typeface="+mn-ea"/>
                <a:cs typeface="+mn-cs"/>
              </a:rPr>
            </a:br>
            <a:endParaRPr lang="ru-RU" sz="2400" b="1" i="1" dirty="0">
              <a:solidFill>
                <a:srgbClr val="002060"/>
              </a:solidFill>
            </a:endParaRPr>
          </a:p>
        </p:txBody>
      </p:sp>
      <p:sp>
        <p:nvSpPr>
          <p:cNvPr id="3" name="TextBox 2"/>
          <p:cNvSpPr txBox="1"/>
          <p:nvPr/>
        </p:nvSpPr>
        <p:spPr>
          <a:xfrm>
            <a:off x="467544" y="4581129"/>
            <a:ext cx="4320480" cy="707886"/>
          </a:xfrm>
          <a:prstGeom prst="rect">
            <a:avLst/>
          </a:prstGeom>
          <a:effectLst>
            <a:innerShdw blurRad="114300">
              <a:prstClr val="black"/>
            </a:innerShdw>
          </a:effectLst>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uk-UA" sz="2000" b="1" i="1" dirty="0" smtClean="0">
                <a:solidFill>
                  <a:schemeClr val="accent1">
                    <a:lumMod val="75000"/>
                  </a:schemeClr>
                </a:solidFill>
                <a:latin typeface="+mj-lt"/>
              </a:rPr>
              <a:t>Спікер:</a:t>
            </a:r>
            <a:r>
              <a:rPr lang="uk-UA" sz="2000" dirty="0" smtClean="0">
                <a:latin typeface="+mj-lt"/>
              </a:rPr>
              <a:t> </a:t>
            </a:r>
            <a:r>
              <a:rPr lang="uk-UA" sz="2000" b="1" i="1" dirty="0" smtClean="0">
                <a:latin typeface="+mj-lt"/>
              </a:rPr>
              <a:t>Лілія </a:t>
            </a:r>
            <a:r>
              <a:rPr lang="uk-UA" sz="2000" b="1" i="1" dirty="0" err="1" smtClean="0">
                <a:latin typeface="+mj-lt"/>
              </a:rPr>
              <a:t>Довгань-</a:t>
            </a:r>
            <a:r>
              <a:rPr lang="uk-UA" sz="2000" b="1" i="1" dirty="0" smtClean="0">
                <a:latin typeface="+mj-lt"/>
              </a:rPr>
              <a:t> вихователь-методист ЗДО № 37 ВМР</a:t>
            </a:r>
            <a:endParaRPr lang="ru-RU" sz="2000" b="1" i="1" dirty="0">
              <a:latin typeface="+mj-lt"/>
            </a:endParaRPr>
          </a:p>
        </p:txBody>
      </p:sp>
      <p:sp>
        <p:nvSpPr>
          <p:cNvPr id="5" name="Овал 4"/>
          <p:cNvSpPr/>
          <p:nvPr/>
        </p:nvSpPr>
        <p:spPr>
          <a:xfrm>
            <a:off x="5448924" y="3933056"/>
            <a:ext cx="1656184" cy="1728192"/>
          </a:xfrm>
          <a:prstGeom prst="ellipse">
            <a:avLst/>
          </a:prstGeom>
          <a:blipFill>
            <a:blip r:embed="rId3"/>
            <a:stretch>
              <a:fillRect/>
            </a:stretch>
          </a:blipFill>
          <a:ln w="25400" cap="flat" cmpd="sng" algn="ctr">
            <a:solidFill>
              <a:srgbClr val="0F6FC6">
                <a:shade val="50000"/>
              </a:srgbClr>
            </a:solidFill>
            <a:prstDash val="solid"/>
          </a:ln>
          <a:effectLst>
            <a:glow rad="228600">
              <a:schemeClr val="accent4">
                <a:satMod val="175000"/>
                <a:alpha val="40000"/>
              </a:schemeClr>
            </a:glo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 lastClr="FFFFFF"/>
              </a:solidFill>
              <a:effectLst/>
              <a:uLnTx/>
              <a:uFillTx/>
              <a:latin typeface="Constantia"/>
              <a:ea typeface="+mn-ea"/>
              <a:cs typeface="+mn-cs"/>
            </a:endParaRPr>
          </a:p>
        </p:txBody>
      </p:sp>
      <p:sp>
        <p:nvSpPr>
          <p:cNvPr id="6" name="TextBox 5"/>
          <p:cNvSpPr txBox="1"/>
          <p:nvPr/>
        </p:nvSpPr>
        <p:spPr>
          <a:xfrm>
            <a:off x="755576" y="2708920"/>
            <a:ext cx="7488832" cy="369332"/>
          </a:xfrm>
          <a:prstGeom prst="rect">
            <a:avLst/>
          </a:prstGeom>
          <a:noFill/>
        </p:spPr>
        <p:txBody>
          <a:bodyPr wrap="square" rtlCol="0">
            <a:spAutoFit/>
          </a:bodyPr>
          <a:lstStyle/>
          <a:p>
            <a:endParaRPr lang="ru-RU" dirty="0"/>
          </a:p>
        </p:txBody>
      </p:sp>
      <p:sp>
        <p:nvSpPr>
          <p:cNvPr id="7" name="TextBox 6"/>
          <p:cNvSpPr txBox="1"/>
          <p:nvPr/>
        </p:nvSpPr>
        <p:spPr>
          <a:xfrm>
            <a:off x="971600" y="2990854"/>
            <a:ext cx="7272808" cy="707886"/>
          </a:xfrm>
          <a:prstGeom prst="rect">
            <a:avLst/>
          </a:prstGeom>
          <a:solidFill>
            <a:schemeClr val="tx2">
              <a:lumMod val="50000"/>
            </a:schemeClr>
          </a:solidFill>
          <a:effectLst>
            <a:glow rad="228600">
              <a:schemeClr val="accent4">
                <a:satMod val="175000"/>
                <a:alpha val="40000"/>
              </a:schemeClr>
            </a:glow>
          </a:effectLst>
        </p:spPr>
        <p:txBody>
          <a:bodyPr wrap="square" rtlCol="0">
            <a:spAutoFit/>
          </a:bodyPr>
          <a:lstStyle/>
          <a:p>
            <a:r>
              <a:rPr lang="uk-UA" sz="2000" b="1" i="1" dirty="0" smtClean="0">
                <a:solidFill>
                  <a:schemeClr val="bg1"/>
                </a:solidFill>
                <a:ea typeface="+mj-ea"/>
                <a:cs typeface="+mj-cs"/>
              </a:rPr>
              <a:t>         НОРМАТИВНО-ПРАВОВА </a:t>
            </a:r>
            <a:r>
              <a:rPr lang="uk-UA" sz="2000" b="1" i="1" dirty="0">
                <a:solidFill>
                  <a:schemeClr val="bg1"/>
                </a:solidFill>
                <a:ea typeface="+mj-ea"/>
                <a:cs typeface="+mj-cs"/>
              </a:rPr>
              <a:t>БАЗА </a:t>
            </a:r>
            <a:r>
              <a:rPr lang="uk-UA" sz="2000" b="1" i="1" dirty="0" smtClean="0">
                <a:solidFill>
                  <a:schemeClr val="bg1"/>
                </a:solidFill>
                <a:ea typeface="+mj-ea"/>
                <a:cs typeface="+mj-cs"/>
              </a:rPr>
              <a:t> </a:t>
            </a:r>
            <a:r>
              <a:rPr lang="uk-UA" sz="2000" b="1" i="1" dirty="0">
                <a:solidFill>
                  <a:schemeClr val="bg1"/>
                </a:solidFill>
                <a:ea typeface="+mj-ea"/>
                <a:cs typeface="+mj-cs"/>
              </a:rPr>
              <a:t>ПЛАНУВАННЯ РОБОТИ </a:t>
            </a:r>
            <a:br>
              <a:rPr lang="uk-UA" sz="2000" b="1" i="1" dirty="0">
                <a:solidFill>
                  <a:schemeClr val="bg1"/>
                </a:solidFill>
                <a:ea typeface="+mj-ea"/>
                <a:cs typeface="+mj-cs"/>
              </a:rPr>
            </a:br>
            <a:r>
              <a:rPr lang="uk-UA" sz="2000" b="1" i="1" dirty="0" smtClean="0">
                <a:solidFill>
                  <a:schemeClr val="bg1"/>
                </a:solidFill>
                <a:ea typeface="+mj-ea"/>
                <a:cs typeface="+mj-cs"/>
              </a:rPr>
              <a:t>                       ЗАКЛАДУ </a:t>
            </a:r>
            <a:r>
              <a:rPr lang="uk-UA" sz="2000" b="1" i="1" dirty="0">
                <a:solidFill>
                  <a:schemeClr val="bg1"/>
                </a:solidFill>
                <a:ea typeface="+mj-ea"/>
                <a:cs typeface="+mj-cs"/>
              </a:rPr>
              <a:t>ДОШКІЛЬНОЇ ОСВІТИ</a:t>
            </a:r>
            <a:endParaRPr lang="ru-RU" sz="20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144462" y="144462"/>
            <a:ext cx="8785255" cy="6284933"/>
          </a:xfrm>
          <a:prstGeom prst="rect">
            <a:avLst/>
          </a:prstGeom>
          <a:noFill/>
          <a:ln w="9525">
            <a:noFill/>
            <a:miter lim="800000"/>
            <a:headEnd/>
            <a:tailEnd/>
          </a:ln>
          <a:effectLst/>
        </p:spPr>
      </p:pic>
      <p:sp>
        <p:nvSpPr>
          <p:cNvPr id="2" name="Заголовок 1"/>
          <p:cNvSpPr>
            <a:spLocks noGrp="1"/>
          </p:cNvSpPr>
          <p:nvPr>
            <p:ph type="title"/>
          </p:nvPr>
        </p:nvSpPr>
        <p:spPr>
          <a:xfrm>
            <a:off x="457200" y="274638"/>
            <a:ext cx="8229600" cy="2868610"/>
          </a:xfrm>
        </p:spPr>
        <p:txBody>
          <a:bodyPr>
            <a:normAutofit/>
          </a:bodyPr>
          <a:lstStyle/>
          <a:p>
            <a:r>
              <a:rPr lang="uk-UA" sz="2000" b="1" dirty="0" smtClean="0">
                <a:latin typeface="Times New Roman" pitchFamily="18" charset="0"/>
                <a:cs typeface="Times New Roman" pitchFamily="18" charset="0"/>
              </a:rPr>
              <a:t>ДЯКУЮ ЗА УВАГУ!</a:t>
            </a:r>
            <a:endParaRPr lang="ru-RU" sz="2000" dirty="0"/>
          </a:p>
        </p:txBody>
      </p:sp>
    </p:spTree>
  </p:cSld>
  <p:clrMapOvr>
    <a:masterClrMapping/>
  </p:clrMapOvr>
  <p:transition>
    <p:wheel spokes="3"/>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44462" y="144462"/>
            <a:ext cx="8785255" cy="6284933"/>
          </a:xfrm>
          <a:prstGeom prst="rect">
            <a:avLst/>
          </a:prstGeom>
          <a:noFill/>
          <a:ln w="9525">
            <a:noFill/>
            <a:miter lim="800000"/>
            <a:headEnd/>
            <a:tailEnd/>
          </a:ln>
          <a:effectLst/>
        </p:spPr>
      </p:pic>
      <p:sp>
        <p:nvSpPr>
          <p:cNvPr id="2" name="Заголовок 1"/>
          <p:cNvSpPr>
            <a:spLocks noGrp="1"/>
          </p:cNvSpPr>
          <p:nvPr>
            <p:ph type="title"/>
          </p:nvPr>
        </p:nvSpPr>
        <p:spPr>
          <a:xfrm>
            <a:off x="457200" y="274638"/>
            <a:ext cx="8229600" cy="4440246"/>
          </a:xfrm>
        </p:spPr>
        <p:txBody>
          <a:bodyPr>
            <a:normAutofit fontScale="90000"/>
          </a:bodyPr>
          <a:lstStyle/>
          <a:p>
            <a:pPr algn="l"/>
            <a:r>
              <a:rPr lang="ru-RU" sz="1800" b="1" dirty="0" smtClean="0">
                <a:latin typeface="Times New Roman" pitchFamily="18" charset="0"/>
                <a:cs typeface="Times New Roman" pitchFamily="18" charset="0"/>
              </a:rPr>
              <a:t>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a:t>
            </a:r>
            <a:br>
              <a:rPr lang="ru-RU" sz="1800" b="1" dirty="0" smtClean="0">
                <a:latin typeface="Times New Roman" pitchFamily="18" charset="0"/>
                <a:cs typeface="Times New Roman" pitchFamily="18" charset="0"/>
              </a:rPr>
            </a:br>
            <a:r>
              <a:rPr lang="ru-RU" sz="1800" b="1" dirty="0" smtClean="0">
                <a:latin typeface="Bookman Old Style" pitchFamily="18" charset="0"/>
                <a:cs typeface="Times New Roman" pitchFamily="18" charset="0"/>
              </a:rPr>
              <a:t>                            </a:t>
            </a:r>
            <a:r>
              <a:rPr lang="ru-RU" sz="1800" b="1" dirty="0" smtClean="0">
                <a:cs typeface="Times New Roman" pitchFamily="18" charset="0"/>
              </a:rPr>
              <a:t>    </a:t>
            </a:r>
            <a:r>
              <a:rPr lang="ru-RU" sz="2000" b="1" dirty="0" smtClean="0">
                <a:cs typeface="Times New Roman" pitchFamily="18" charset="0"/>
              </a:rPr>
              <a:t>Закон України </a:t>
            </a:r>
            <a:r>
              <a:rPr lang="uk-UA" sz="2000" b="1" dirty="0" smtClean="0">
                <a:cs typeface="Times New Roman" pitchFamily="18" charset="0"/>
              </a:rPr>
              <a:t>«</a:t>
            </a:r>
            <a:r>
              <a:rPr lang="ru-RU" sz="2000" b="1" dirty="0" smtClean="0">
                <a:cs typeface="Times New Roman" pitchFamily="18" charset="0"/>
              </a:rPr>
              <a:t>Про дошкільну освіту</a:t>
            </a:r>
            <a:r>
              <a:rPr lang="uk-UA" sz="2000" b="1" dirty="0" smtClean="0">
                <a:cs typeface="Times New Roman" pitchFamily="18" charset="0"/>
              </a:rPr>
              <a:t>»</a:t>
            </a:r>
            <a:br>
              <a:rPr lang="uk-UA" sz="2000" b="1" dirty="0" smtClean="0">
                <a:cs typeface="Times New Roman" pitchFamily="18" charset="0"/>
              </a:rPr>
            </a:br>
            <a:r>
              <a:rPr lang="uk-UA" sz="2000" b="1" dirty="0" smtClean="0">
                <a:cs typeface="Times New Roman" pitchFamily="18" charset="0"/>
              </a:rPr>
              <a:t>     </a:t>
            </a:r>
            <a:r>
              <a:rPr lang="uk-UA" sz="2000" b="1" i="1" dirty="0" smtClean="0">
                <a:cs typeface="Times New Roman" pitchFamily="18" charset="0"/>
              </a:rPr>
              <a:t>Стаття 11</a:t>
            </a:r>
            <a:r>
              <a:rPr lang="uk-UA" sz="2000" b="1" dirty="0" smtClean="0">
                <a:cs typeface="Times New Roman" pitchFamily="18" charset="0"/>
              </a:rPr>
              <a:t>. Заклад дошкільної освіти та його повноваження. </a:t>
            </a:r>
            <a:br>
              <a:rPr lang="uk-UA" sz="2000" b="1" dirty="0" smtClean="0">
                <a:cs typeface="Times New Roman" pitchFamily="18" charset="0"/>
              </a:rPr>
            </a:br>
            <a:r>
              <a:rPr lang="uk-UA" sz="2000" b="1" dirty="0" smtClean="0">
                <a:cs typeface="Times New Roman" pitchFamily="18" charset="0"/>
              </a:rPr>
              <a:t>    2. Заклад дошкільної освіти: </a:t>
            </a:r>
            <a:r>
              <a:rPr lang="uk-UA" sz="2000" b="1" u="sng" dirty="0" smtClean="0">
                <a:cs typeface="Times New Roman" pitchFamily="18" charset="0"/>
              </a:rPr>
              <a:t>планує свою діяльність </a:t>
            </a:r>
            <a:r>
              <a:rPr lang="uk-UA" sz="2000" b="1" dirty="0" smtClean="0">
                <a:cs typeface="Times New Roman" pitchFamily="18" charset="0"/>
              </a:rPr>
              <a:t>та формує стратегію розвитку закладу.</a:t>
            </a:r>
            <a:r>
              <a:rPr lang="ru-RU" sz="2000" b="1" dirty="0" smtClean="0">
                <a:cs typeface="Times New Roman" pitchFamily="18" charset="0"/>
              </a:rPr>
              <a:t/>
            </a:r>
            <a:br>
              <a:rPr lang="ru-RU" sz="2000" b="1" dirty="0" smtClean="0">
                <a:cs typeface="Times New Roman" pitchFamily="18" charset="0"/>
              </a:rPr>
            </a:br>
            <a:r>
              <a:rPr lang="uk-UA" sz="2000" b="1" dirty="0" smtClean="0">
                <a:cs typeface="Times New Roman" pitchFamily="18" charset="0"/>
              </a:rPr>
              <a:t>    </a:t>
            </a:r>
            <a:r>
              <a:rPr lang="uk-UA" sz="2000" b="1" i="1" dirty="0" smtClean="0">
                <a:cs typeface="Times New Roman" pitchFamily="18" charset="0"/>
              </a:rPr>
              <a:t>Стаття 20</a:t>
            </a:r>
            <a:r>
              <a:rPr lang="uk-UA" sz="2000" b="1" dirty="0" smtClean="0">
                <a:cs typeface="Times New Roman" pitchFamily="18" charset="0"/>
              </a:rPr>
              <a:t>. Управління та громадське самоврядування закладу дошкільної освіти.</a:t>
            </a:r>
            <a:br>
              <a:rPr lang="uk-UA" sz="2000" b="1" dirty="0" smtClean="0">
                <a:cs typeface="Times New Roman" pitchFamily="18" charset="0"/>
              </a:rPr>
            </a:br>
            <a:r>
              <a:rPr lang="uk-UA" sz="2000" b="1" dirty="0" smtClean="0">
                <a:cs typeface="Times New Roman" pitchFamily="18" charset="0"/>
              </a:rPr>
              <a:t>     2… Педагогічна рада закладу дошкільної освіти визначає </a:t>
            </a:r>
            <a:r>
              <a:rPr lang="uk-UA" sz="2000" b="1" u="sng" dirty="0" smtClean="0">
                <a:cs typeface="Times New Roman" pitchFamily="18" charset="0"/>
              </a:rPr>
              <a:t>план роботи закладу…</a:t>
            </a:r>
            <a:r>
              <a:rPr lang="ru-RU" sz="2000" b="1" dirty="0" smtClean="0">
                <a:cs typeface="Times New Roman" pitchFamily="18" charset="0"/>
              </a:rPr>
              <a:t/>
            </a:r>
            <a:br>
              <a:rPr lang="ru-RU" sz="2000" b="1" dirty="0" smtClean="0">
                <a:cs typeface="Times New Roman" pitchFamily="18" charset="0"/>
              </a:rPr>
            </a:br>
            <a:r>
              <a:rPr lang="uk-UA" sz="2000" b="1" dirty="0" smtClean="0">
                <a:cs typeface="Times New Roman" pitchFamily="18" charset="0"/>
              </a:rPr>
              <a:t>Рішення педагогічної ради закладу дошкільної освіти вводяться в дію рішенням керівника закладу.</a:t>
            </a:r>
            <a:r>
              <a:rPr lang="ru-RU" sz="2000" b="1" dirty="0" smtClean="0">
                <a:cs typeface="Times New Roman" pitchFamily="18" charset="0"/>
              </a:rPr>
              <a:t/>
            </a:r>
            <a:br>
              <a:rPr lang="ru-RU" sz="2000" b="1" dirty="0" smtClean="0">
                <a:cs typeface="Times New Roman" pitchFamily="18" charset="0"/>
              </a:rPr>
            </a:br>
            <a:r>
              <a:rPr lang="uk-UA" sz="2000" b="1" i="1" dirty="0" smtClean="0">
                <a:cs typeface="Times New Roman" pitchFamily="18" charset="0"/>
              </a:rPr>
              <a:t> Стаття 24</a:t>
            </a:r>
            <a:r>
              <a:rPr lang="uk-UA" sz="2000" b="1" dirty="0" smtClean="0">
                <a:cs typeface="Times New Roman" pitchFamily="18" charset="0"/>
              </a:rPr>
              <a:t>. Планування роботи закладу дошкільної освіти</a:t>
            </a:r>
            <a:r>
              <a:rPr lang="ru-RU" sz="2000" b="1" dirty="0" smtClean="0">
                <a:cs typeface="Times New Roman" pitchFamily="18" charset="0"/>
              </a:rPr>
              <a:t/>
            </a:r>
            <a:br>
              <a:rPr lang="ru-RU" sz="2000" b="1" dirty="0" smtClean="0">
                <a:cs typeface="Times New Roman" pitchFamily="18" charset="0"/>
              </a:rPr>
            </a:br>
            <a:r>
              <a:rPr lang="ru-RU" sz="2000" b="1" dirty="0" smtClean="0">
                <a:cs typeface="Times New Roman" pitchFamily="18" charset="0"/>
              </a:rPr>
              <a:t>1. </a:t>
            </a:r>
            <a:r>
              <a:rPr lang="uk-UA" sz="2000" b="1" dirty="0" smtClean="0">
                <a:cs typeface="Times New Roman" pitchFamily="18" charset="0"/>
              </a:rPr>
              <a:t>Діяльність закладу дошкільної освіти регламентується планом роботи, який складається як правило, на навчальний рік та оздоровчий (літній) період.</a:t>
            </a:r>
            <a:r>
              <a:rPr lang="ru-RU" sz="2000" b="1" dirty="0" smtClean="0">
                <a:cs typeface="Times New Roman" pitchFamily="18" charset="0"/>
              </a:rPr>
              <a:t/>
            </a:r>
            <a:br>
              <a:rPr lang="ru-RU" sz="2000" b="1" dirty="0" smtClean="0">
                <a:cs typeface="Times New Roman" pitchFamily="18" charset="0"/>
              </a:rPr>
            </a:br>
            <a:r>
              <a:rPr lang="ru-RU" sz="2000" b="1" dirty="0" smtClean="0">
                <a:cs typeface="Times New Roman" pitchFamily="18" charset="0"/>
              </a:rPr>
              <a:t>                          2. </a:t>
            </a:r>
            <a:r>
              <a:rPr lang="uk-UA" sz="2000" b="1" dirty="0" smtClean="0">
                <a:cs typeface="Times New Roman" pitchFamily="18" charset="0"/>
              </a:rPr>
              <a:t>План роботи закладу дошкільної освіти незалежно від типу та  </a:t>
            </a:r>
            <a:br>
              <a:rPr lang="uk-UA" sz="2000" b="1" dirty="0" smtClean="0">
                <a:cs typeface="Times New Roman" pitchFamily="18" charset="0"/>
              </a:rPr>
            </a:br>
            <a:r>
              <a:rPr lang="uk-UA" sz="2000" b="1" dirty="0" smtClean="0">
                <a:cs typeface="Times New Roman" pitchFamily="18" charset="0"/>
              </a:rPr>
              <a:t>                              форми власності затверджується керівником такого закладу.</a:t>
            </a:r>
            <a:r>
              <a:rPr lang="ru-RU" sz="1800" dirty="0" smtClean="0">
                <a:latin typeface="Bookman Old Style" pitchFamily="18" charset="0"/>
                <a:cs typeface="Times New Roman" pitchFamily="18" charset="0"/>
              </a:rPr>
              <a:t/>
            </a:r>
            <a:br>
              <a:rPr lang="ru-RU" sz="1800" dirty="0" smtClean="0">
                <a:latin typeface="Bookman Old Style" pitchFamily="18" charset="0"/>
                <a:cs typeface="Times New Roman" pitchFamily="18" charset="0"/>
              </a:rPr>
            </a:br>
            <a:r>
              <a:rPr lang="ru-RU" dirty="0" smtClean="0"/>
              <a:t/>
            </a:r>
            <a:br>
              <a:rPr lang="ru-RU" dirty="0" smtClean="0"/>
            </a:br>
            <a:endParaRPr lang="ru-RU"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144462" y="144462"/>
            <a:ext cx="8785255" cy="6284933"/>
          </a:xfrm>
          <a:prstGeom prst="rect">
            <a:avLst/>
          </a:prstGeom>
          <a:noFill/>
          <a:ln w="9525">
            <a:noFill/>
            <a:miter lim="800000"/>
            <a:headEnd/>
            <a:tailEnd/>
          </a:ln>
          <a:effectLst/>
        </p:spPr>
      </p:pic>
      <p:sp>
        <p:nvSpPr>
          <p:cNvPr id="2" name="Заголовок 1"/>
          <p:cNvSpPr>
            <a:spLocks noGrp="1"/>
          </p:cNvSpPr>
          <p:nvPr>
            <p:ph type="title"/>
          </p:nvPr>
        </p:nvSpPr>
        <p:spPr>
          <a:xfrm>
            <a:off x="457200" y="274638"/>
            <a:ext cx="8229600" cy="3368676"/>
          </a:xfrm>
        </p:spPr>
        <p:txBody>
          <a:bodyPr>
            <a:normAutofit fontScale="90000"/>
          </a:bodyPr>
          <a:lstStyle/>
          <a:p>
            <a:pPr algn="l"/>
            <a:r>
              <a:rPr lang="uk-UA" sz="1800" b="1" dirty="0" smtClean="0">
                <a:latin typeface="Times New Roman" pitchFamily="18" charset="0"/>
                <a:cs typeface="Times New Roman" pitchFamily="18" charset="0"/>
              </a:rPr>
              <a:t/>
            </a:r>
            <a:br>
              <a:rPr lang="uk-UA" sz="1800" b="1" dirty="0" smtClean="0">
                <a:latin typeface="Times New Roman" pitchFamily="18" charset="0"/>
                <a:cs typeface="Times New Roman" pitchFamily="18" charset="0"/>
              </a:rPr>
            </a:br>
            <a:r>
              <a:rPr lang="uk-UA" sz="1800" b="1" dirty="0" smtClean="0">
                <a:latin typeface="Times New Roman" pitchFamily="18" charset="0"/>
                <a:cs typeface="Times New Roman" pitchFamily="18" charset="0"/>
              </a:rPr>
              <a:t/>
            </a:r>
            <a:br>
              <a:rPr lang="uk-UA" sz="1800" b="1" dirty="0" smtClean="0">
                <a:latin typeface="Times New Roman" pitchFamily="18" charset="0"/>
                <a:cs typeface="Times New Roman" pitchFamily="18" charset="0"/>
              </a:rPr>
            </a:br>
            <a:r>
              <a:rPr lang="uk-UA" sz="1800" b="1" dirty="0" smtClean="0">
                <a:latin typeface="Times New Roman" pitchFamily="18" charset="0"/>
                <a:cs typeface="Times New Roman" pitchFamily="18" charset="0"/>
              </a:rPr>
              <a:t/>
            </a:r>
            <a:br>
              <a:rPr lang="uk-UA" sz="1800" b="1" dirty="0" smtClean="0">
                <a:latin typeface="Times New Roman" pitchFamily="18" charset="0"/>
                <a:cs typeface="Times New Roman" pitchFamily="18" charset="0"/>
              </a:rPr>
            </a:br>
            <a:r>
              <a:rPr lang="uk-UA" sz="1800" b="1" dirty="0" smtClean="0">
                <a:latin typeface="Times New Roman" pitchFamily="18" charset="0"/>
                <a:cs typeface="Times New Roman" pitchFamily="18" charset="0"/>
              </a:rPr>
              <a:t/>
            </a:r>
            <a:br>
              <a:rPr lang="uk-UA" sz="1800" b="1" dirty="0" smtClean="0">
                <a:latin typeface="Times New Roman" pitchFamily="18" charset="0"/>
                <a:cs typeface="Times New Roman" pitchFamily="18" charset="0"/>
              </a:rPr>
            </a:br>
            <a:r>
              <a:rPr lang="uk-UA" sz="2700" b="1" dirty="0" smtClean="0">
                <a:latin typeface="Times New Roman" pitchFamily="18" charset="0"/>
                <a:cs typeface="Times New Roman" pitchFamily="18" charset="0"/>
              </a:rPr>
              <a:t>                </a:t>
            </a:r>
            <a:r>
              <a:rPr lang="uk-UA" sz="2700" b="1" dirty="0" smtClean="0">
                <a:cs typeface="Times New Roman" pitchFamily="18" charset="0"/>
              </a:rPr>
              <a:t>Положення про заклад дошкільної освіти</a:t>
            </a:r>
            <a:r>
              <a:rPr lang="uk-UA" sz="2700" dirty="0" smtClean="0">
                <a:cs typeface="Times New Roman" pitchFamily="18" charset="0"/>
              </a:rPr>
              <a:t>.</a:t>
            </a:r>
            <a:br>
              <a:rPr lang="uk-UA" sz="2700" dirty="0" smtClean="0">
                <a:cs typeface="Times New Roman" pitchFamily="18" charset="0"/>
              </a:rPr>
            </a:br>
            <a:r>
              <a:rPr lang="ru-RU" sz="2700" dirty="0" smtClean="0">
                <a:cs typeface="Times New Roman" pitchFamily="18" charset="0"/>
              </a:rPr>
              <a:t/>
            </a:r>
            <a:br>
              <a:rPr lang="ru-RU" sz="2700" dirty="0" smtClean="0">
                <a:cs typeface="Times New Roman" pitchFamily="18" charset="0"/>
              </a:rPr>
            </a:br>
            <a:r>
              <a:rPr lang="uk-UA" sz="2700" dirty="0" smtClean="0">
                <a:cs typeface="Times New Roman" pitchFamily="18" charset="0"/>
              </a:rPr>
              <a:t>     </a:t>
            </a:r>
            <a:r>
              <a:rPr lang="uk-UA" sz="2700" b="1" dirty="0" smtClean="0">
                <a:cs typeface="Times New Roman" pitchFamily="18" charset="0"/>
              </a:rPr>
              <a:t>Затверджено постановою Кабінету Міністрів України від 12 березня                2003 р.  № 305 (в редакції постанови Кабінету Міністрів України від 27 січня 2021 р.  № 86).</a:t>
            </a:r>
            <a:br>
              <a:rPr lang="uk-UA" sz="2700" b="1" dirty="0" smtClean="0">
                <a:cs typeface="Times New Roman" pitchFamily="18" charset="0"/>
              </a:rPr>
            </a:br>
            <a:r>
              <a:rPr lang="ru-RU" sz="2700" b="1" dirty="0" smtClean="0">
                <a:cs typeface="Times New Roman" pitchFamily="18" charset="0"/>
              </a:rPr>
              <a:t/>
            </a:r>
            <a:br>
              <a:rPr lang="ru-RU" sz="2700" b="1" dirty="0" smtClean="0">
                <a:cs typeface="Times New Roman" pitchFamily="18" charset="0"/>
              </a:rPr>
            </a:br>
            <a:r>
              <a:rPr lang="uk-UA" sz="2700" b="1" i="1" dirty="0" smtClean="0">
                <a:cs typeface="Times New Roman" pitchFamily="18" charset="0"/>
              </a:rPr>
              <a:t>Стаття 46</a:t>
            </a:r>
            <a:r>
              <a:rPr lang="uk-UA" sz="2700" b="1" dirty="0" smtClean="0">
                <a:cs typeface="Times New Roman" pitchFamily="18" charset="0"/>
              </a:rPr>
              <a:t>. Педагогічна рада закладу дошкільної освіти:</a:t>
            </a:r>
            <a:r>
              <a:rPr lang="ru-RU" sz="2700" b="1" dirty="0" smtClean="0">
                <a:cs typeface="Times New Roman" pitchFamily="18" charset="0"/>
              </a:rPr>
              <a:t/>
            </a:r>
            <a:br>
              <a:rPr lang="ru-RU" sz="2700" b="1" dirty="0" smtClean="0">
                <a:cs typeface="Times New Roman" pitchFamily="18" charset="0"/>
              </a:rPr>
            </a:br>
            <a:r>
              <a:rPr lang="uk-UA" sz="2700" b="1" dirty="0" smtClean="0">
                <a:cs typeface="Times New Roman" pitchFamily="18" charset="0"/>
              </a:rPr>
              <a:t>визначає план роботи закладу…</a:t>
            </a:r>
            <a:r>
              <a:rPr lang="ru-RU" sz="2200" dirty="0" smtClean="0"/>
              <a:t/>
            </a:r>
            <a:br>
              <a:rPr lang="ru-RU" sz="2200" dirty="0" smtClean="0"/>
            </a:br>
            <a:r>
              <a:rPr lang="uk-UA" sz="2200" dirty="0" smtClean="0"/>
              <a:t> </a:t>
            </a:r>
            <a:r>
              <a:rPr lang="ru-RU" dirty="0" smtClean="0"/>
              <a:t/>
            </a:r>
            <a:br>
              <a:rPr lang="ru-RU" dirty="0" smtClean="0"/>
            </a:br>
            <a:endParaRPr lang="ru-RU"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785255" cy="6284933"/>
          </a:xfrm>
          <a:prstGeom prst="rect">
            <a:avLst/>
          </a:prstGeom>
          <a:noFill/>
          <a:ln w="9525">
            <a:noFill/>
            <a:miter lim="800000"/>
            <a:headEnd/>
            <a:tailEnd/>
          </a:ln>
          <a:effectLst/>
        </p:spPr>
      </p:pic>
      <p:sp>
        <p:nvSpPr>
          <p:cNvPr id="2" name="Заголовок 1"/>
          <p:cNvSpPr>
            <a:spLocks noGrp="1"/>
          </p:cNvSpPr>
          <p:nvPr>
            <p:ph type="title"/>
          </p:nvPr>
        </p:nvSpPr>
        <p:spPr>
          <a:xfrm>
            <a:off x="642910" y="357166"/>
            <a:ext cx="8229600" cy="3571900"/>
          </a:xfrm>
        </p:spPr>
        <p:txBody>
          <a:bodyPr>
            <a:normAutofit fontScale="90000"/>
          </a:bodyPr>
          <a:lstStyle/>
          <a:p>
            <a:pPr algn="l"/>
            <a:r>
              <a:rPr lang="uk-UA" sz="1800" b="1" dirty="0" smtClean="0">
                <a:latin typeface="Times New Roman" pitchFamily="18" charset="0"/>
                <a:cs typeface="Times New Roman" pitchFamily="18" charset="0"/>
              </a:rPr>
              <a:t/>
            </a:r>
            <a:br>
              <a:rPr lang="uk-UA" sz="1800" b="1" dirty="0" smtClean="0">
                <a:latin typeface="Times New Roman" pitchFamily="18" charset="0"/>
                <a:cs typeface="Times New Roman" pitchFamily="18" charset="0"/>
              </a:rPr>
            </a:br>
            <a:r>
              <a:rPr lang="uk-UA" sz="1800" b="1" dirty="0" smtClean="0">
                <a:latin typeface="Times New Roman" pitchFamily="18" charset="0"/>
                <a:cs typeface="Times New Roman" pitchFamily="18" charset="0"/>
              </a:rPr>
              <a:t/>
            </a:r>
            <a:br>
              <a:rPr lang="uk-UA" sz="1800" b="1" dirty="0" smtClean="0">
                <a:latin typeface="Times New Roman" pitchFamily="18" charset="0"/>
                <a:cs typeface="Times New Roman" pitchFamily="18" charset="0"/>
              </a:rPr>
            </a:br>
            <a:r>
              <a:rPr lang="uk-UA" sz="1800" b="1" dirty="0" smtClean="0">
                <a:latin typeface="Times New Roman" pitchFamily="18" charset="0"/>
                <a:cs typeface="Times New Roman" pitchFamily="18" charset="0"/>
              </a:rPr>
              <a:t/>
            </a:r>
            <a:br>
              <a:rPr lang="uk-UA" sz="1800" b="1" dirty="0" smtClean="0">
                <a:latin typeface="Times New Roman" pitchFamily="18" charset="0"/>
                <a:cs typeface="Times New Roman" pitchFamily="18" charset="0"/>
              </a:rPr>
            </a:br>
            <a:r>
              <a:rPr lang="uk-UA" sz="1800" b="1" dirty="0" smtClean="0">
                <a:latin typeface="Times New Roman" pitchFamily="18" charset="0"/>
                <a:cs typeface="Times New Roman" pitchFamily="18" charset="0"/>
              </a:rPr>
              <a:t/>
            </a:r>
            <a:br>
              <a:rPr lang="uk-UA" sz="1800" b="1" dirty="0" smtClean="0">
                <a:latin typeface="Times New Roman" pitchFamily="18" charset="0"/>
                <a:cs typeface="Times New Roman" pitchFamily="18" charset="0"/>
              </a:rPr>
            </a:br>
            <a:r>
              <a:rPr lang="uk-UA" sz="1800" b="1" dirty="0" smtClean="0">
                <a:latin typeface="Times New Roman" pitchFamily="18" charset="0"/>
                <a:cs typeface="Times New Roman" pitchFamily="18" charset="0"/>
              </a:rPr>
              <a:t/>
            </a:r>
            <a:br>
              <a:rPr lang="uk-UA" sz="1800" b="1" dirty="0" smtClean="0">
                <a:latin typeface="Times New Roman" pitchFamily="18" charset="0"/>
                <a:cs typeface="Times New Roman" pitchFamily="18" charset="0"/>
              </a:rPr>
            </a:br>
            <a:r>
              <a:rPr lang="uk-UA" sz="1800" b="1" dirty="0" smtClean="0">
                <a:latin typeface="Times New Roman" pitchFamily="18" charset="0"/>
                <a:cs typeface="Times New Roman" pitchFamily="18" charset="0"/>
              </a:rPr>
              <a:t/>
            </a:r>
            <a:br>
              <a:rPr lang="uk-UA" sz="1800" b="1" dirty="0" smtClean="0">
                <a:latin typeface="Times New Roman" pitchFamily="18" charset="0"/>
                <a:cs typeface="Times New Roman" pitchFamily="18" charset="0"/>
              </a:rPr>
            </a:br>
            <a:r>
              <a:rPr lang="ru-RU" sz="1600" dirty="0" smtClean="0"/>
              <a:t> </a:t>
            </a:r>
            <a:r>
              <a:rPr lang="ru-RU" sz="2000" dirty="0" smtClean="0">
                <a:latin typeface="Times New Roman" pitchFamily="18" charset="0"/>
                <a:cs typeface="Times New Roman" pitchFamily="18" charset="0"/>
              </a:rPr>
              <a:t>                                  </a:t>
            </a:r>
            <a:r>
              <a:rPr lang="uk-UA" sz="2700" b="1" dirty="0" smtClean="0">
                <a:cs typeface="Times New Roman" pitchFamily="18" charset="0"/>
              </a:rPr>
              <a:t>Примірне положення </a:t>
            </a:r>
            <a:br>
              <a:rPr lang="uk-UA" sz="2700" b="1" dirty="0" smtClean="0">
                <a:cs typeface="Times New Roman" pitchFamily="18" charset="0"/>
              </a:rPr>
            </a:br>
            <a:r>
              <a:rPr lang="uk-UA" sz="2700" b="1" dirty="0" smtClean="0">
                <a:cs typeface="Times New Roman" pitchFamily="18" charset="0"/>
              </a:rPr>
              <a:t>            про методичний кабінет закладу дошкільної освіти </a:t>
            </a:r>
            <a:r>
              <a:rPr lang="ru-RU" sz="2700" b="1" dirty="0" smtClean="0">
                <a:cs typeface="Times New Roman" pitchFamily="18" charset="0"/>
              </a:rPr>
              <a:t/>
            </a:r>
            <a:br>
              <a:rPr lang="ru-RU" sz="2700" b="1" dirty="0" smtClean="0">
                <a:cs typeface="Times New Roman" pitchFamily="18" charset="0"/>
              </a:rPr>
            </a:br>
            <a:r>
              <a:rPr lang="ru-RU" sz="2700" b="1" dirty="0" smtClean="0">
                <a:cs typeface="Times New Roman" pitchFamily="18" charset="0"/>
              </a:rPr>
              <a:t/>
            </a:r>
            <a:br>
              <a:rPr lang="ru-RU" sz="2700" b="1" dirty="0" smtClean="0">
                <a:cs typeface="Times New Roman" pitchFamily="18" charset="0"/>
              </a:rPr>
            </a:br>
            <a:r>
              <a:rPr lang="ru-RU" sz="2700" b="1" dirty="0" smtClean="0">
                <a:cs typeface="Times New Roman" pitchFamily="18" charset="0"/>
              </a:rPr>
              <a:t>      </a:t>
            </a:r>
            <a:r>
              <a:rPr lang="uk-UA" sz="2700" b="1" dirty="0" smtClean="0">
                <a:cs typeface="Times New Roman" pitchFamily="18" charset="0"/>
              </a:rPr>
              <a:t>Затверджено Наказом Міністерства освіти і науки України  16.04.2018  № 372 .</a:t>
            </a:r>
            <a:r>
              <a:rPr lang="ru-RU" sz="2700" b="1" dirty="0" smtClean="0">
                <a:cs typeface="Times New Roman" pitchFamily="18" charset="0"/>
              </a:rPr>
              <a:t/>
            </a:r>
            <a:br>
              <a:rPr lang="ru-RU" sz="2700" b="1" dirty="0" smtClean="0">
                <a:cs typeface="Times New Roman" pitchFamily="18" charset="0"/>
              </a:rPr>
            </a:br>
            <a:r>
              <a:rPr lang="ru-RU" sz="2700" b="1" dirty="0" smtClean="0">
                <a:cs typeface="Times New Roman" pitchFamily="18" charset="0"/>
              </a:rPr>
              <a:t/>
            </a:r>
            <a:br>
              <a:rPr lang="ru-RU" sz="2700" b="1" dirty="0" smtClean="0">
                <a:cs typeface="Times New Roman" pitchFamily="18" charset="0"/>
              </a:rPr>
            </a:br>
            <a:r>
              <a:rPr lang="uk-UA" sz="2700" b="1" i="1" dirty="0" smtClean="0">
                <a:cs typeface="Times New Roman" pitchFamily="18" charset="0"/>
              </a:rPr>
              <a:t>Наповнення методичного кабінету</a:t>
            </a:r>
            <a:r>
              <a:rPr lang="uk-UA" sz="2700" b="1" dirty="0" smtClean="0">
                <a:cs typeface="Times New Roman" pitchFamily="18" charset="0"/>
              </a:rPr>
              <a:t>:</a:t>
            </a:r>
            <a:r>
              <a:rPr lang="ru-RU" sz="2700" b="1" dirty="0" smtClean="0">
                <a:cs typeface="Times New Roman" pitchFamily="18" charset="0"/>
              </a:rPr>
              <a:t/>
            </a:r>
            <a:br>
              <a:rPr lang="ru-RU" sz="2700" b="1" dirty="0" smtClean="0">
                <a:cs typeface="Times New Roman" pitchFamily="18" charset="0"/>
              </a:rPr>
            </a:br>
            <a:r>
              <a:rPr lang="uk-UA" sz="2700" b="1" dirty="0" smtClean="0">
                <a:cs typeface="Times New Roman" pitchFamily="18" charset="0"/>
              </a:rPr>
              <a:t>зразки перспективного і календарного планування освітньої роботи з дітьми за різними моделями…</a:t>
            </a:r>
            <a:r>
              <a:rPr lang="ru-RU" sz="1800" dirty="0" smtClean="0">
                <a:cs typeface="Times New Roman" pitchFamily="18" charset="0"/>
              </a:rPr>
              <a:t/>
            </a:r>
            <a:br>
              <a:rPr lang="ru-RU" sz="1800" dirty="0" smtClean="0">
                <a:cs typeface="Times New Roman" pitchFamily="18" charset="0"/>
              </a:rPr>
            </a:br>
            <a:r>
              <a:rPr lang="ru-RU" dirty="0" smtClean="0"/>
              <a:t/>
            </a:r>
            <a:br>
              <a:rPr lang="ru-RU" dirty="0" smtClean="0"/>
            </a:br>
            <a:endParaRPr lang="ru-RU" dirty="0"/>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0" y="0"/>
            <a:ext cx="8785255" cy="6284933"/>
          </a:xfrm>
          <a:prstGeom prst="rect">
            <a:avLst/>
          </a:prstGeom>
          <a:noFill/>
          <a:ln w="9525">
            <a:noFill/>
            <a:miter lim="800000"/>
            <a:headEnd/>
            <a:tailEnd/>
          </a:ln>
          <a:effectLst/>
        </p:spPr>
      </p:pic>
      <p:sp>
        <p:nvSpPr>
          <p:cNvPr id="2" name="Заголовок 1"/>
          <p:cNvSpPr>
            <a:spLocks noGrp="1"/>
          </p:cNvSpPr>
          <p:nvPr>
            <p:ph type="title"/>
          </p:nvPr>
        </p:nvSpPr>
        <p:spPr>
          <a:xfrm>
            <a:off x="457200" y="274638"/>
            <a:ext cx="8229600" cy="2225668"/>
          </a:xfrm>
        </p:spPr>
        <p:txBody>
          <a:bodyPr>
            <a:noAutofit/>
          </a:bodyPr>
          <a:lstStyle/>
          <a:p>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r>
              <a:rPr lang="ru-RU" sz="2400" b="1" dirty="0" smtClean="0">
                <a:cs typeface="Times New Roman" pitchFamily="18" charset="0"/>
              </a:rPr>
              <a:t>Примірна інструкція з діловодства </a:t>
            </a:r>
            <a:br>
              <a:rPr lang="ru-RU" sz="2400" b="1" dirty="0" smtClean="0">
                <a:cs typeface="Times New Roman" pitchFamily="18" charset="0"/>
              </a:rPr>
            </a:br>
            <a:r>
              <a:rPr lang="ru-RU" sz="2400" b="1" dirty="0" smtClean="0">
                <a:cs typeface="Times New Roman" pitchFamily="18" charset="0"/>
              </a:rPr>
              <a:t>у дошкільних навчальних закладах</a:t>
            </a:r>
            <a:r>
              <a:rPr lang="ru-RU" sz="2400" dirty="0" smtClean="0">
                <a:cs typeface="Times New Roman" pitchFamily="18" charset="0"/>
              </a:rPr>
              <a:t>.</a:t>
            </a:r>
            <a:br>
              <a:rPr lang="ru-RU" sz="2400" dirty="0" smtClean="0">
                <a:cs typeface="Times New Roman" pitchFamily="18" charset="0"/>
              </a:rPr>
            </a:br>
            <a:r>
              <a:rPr lang="ru-RU" sz="2400" dirty="0" smtClean="0">
                <a:cs typeface="Times New Roman" pitchFamily="18" charset="0"/>
              </a:rPr>
              <a:t/>
            </a:r>
            <a:br>
              <a:rPr lang="ru-RU" sz="2400" dirty="0" smtClean="0">
                <a:cs typeface="Times New Roman" pitchFamily="18" charset="0"/>
              </a:rPr>
            </a:br>
            <a:r>
              <a:rPr lang="ru-RU" sz="2400" dirty="0" smtClean="0">
                <a:cs typeface="Times New Roman" pitchFamily="18" charset="0"/>
              </a:rPr>
              <a:t> </a:t>
            </a:r>
            <a:r>
              <a:rPr lang="ru-RU" sz="2400" b="1" dirty="0" smtClean="0">
                <a:cs typeface="Times New Roman" pitchFamily="18" charset="0"/>
              </a:rPr>
              <a:t>Наказ МОНмолодьспорту України  № 1059 від 01.10.12 року</a:t>
            </a:r>
            <a:r>
              <a:rPr lang="uk-UA" sz="2400" dirty="0" smtClean="0">
                <a:cs typeface="Times New Roman" pitchFamily="18" charset="0"/>
              </a:rPr>
              <a:t>. </a:t>
            </a:r>
            <a:r>
              <a:rPr lang="ru-RU" sz="2400" dirty="0" smtClean="0">
                <a:cs typeface="Times New Roman" pitchFamily="18" charset="0"/>
              </a:rPr>
              <a:t/>
            </a:r>
            <a:br>
              <a:rPr lang="ru-RU" sz="2400" dirty="0" smtClean="0">
                <a:cs typeface="Times New Roman" pitchFamily="18" charset="0"/>
              </a:rPr>
            </a:br>
            <a:r>
              <a:rPr lang="uk-UA"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144462" y="144462"/>
            <a:ext cx="8785255" cy="6284933"/>
          </a:xfrm>
          <a:prstGeom prst="rect">
            <a:avLst/>
          </a:prstGeom>
          <a:noFill/>
          <a:ln w="9525">
            <a:noFill/>
            <a:miter lim="800000"/>
            <a:headEnd/>
            <a:tailEnd/>
          </a:ln>
          <a:effectLst/>
        </p:spPr>
      </p:pic>
      <p:sp>
        <p:nvSpPr>
          <p:cNvPr id="2" name="Заголовок 1"/>
          <p:cNvSpPr>
            <a:spLocks noGrp="1"/>
          </p:cNvSpPr>
          <p:nvPr>
            <p:ph type="title"/>
          </p:nvPr>
        </p:nvSpPr>
        <p:spPr>
          <a:xfrm>
            <a:off x="457200" y="274638"/>
            <a:ext cx="8229600" cy="3011486"/>
          </a:xfrm>
        </p:spPr>
        <p:txBody>
          <a:bodyPr>
            <a:normAutofit/>
          </a:bodyPr>
          <a:lstStyle/>
          <a:p>
            <a:r>
              <a:rPr lang="uk-UA" sz="2000" b="1" dirty="0" smtClean="0">
                <a:latin typeface="Times New Roman" pitchFamily="18" charset="0"/>
                <a:cs typeface="Times New Roman" pitchFamily="18" charset="0"/>
              </a:rPr>
              <a:t/>
            </a:r>
            <a:br>
              <a:rPr lang="uk-UA" sz="2000" b="1" dirty="0" smtClean="0">
                <a:latin typeface="Times New Roman" pitchFamily="18" charset="0"/>
                <a:cs typeface="Times New Roman" pitchFamily="18" charset="0"/>
              </a:rPr>
            </a:br>
            <a:r>
              <a:rPr lang="uk-UA" sz="2400" b="1" dirty="0" smtClean="0">
                <a:cs typeface="Times New Roman" pitchFamily="18" charset="0"/>
              </a:rPr>
              <a:t>Наказ Міністерства освіти і науки України </a:t>
            </a:r>
            <a:br>
              <a:rPr lang="uk-UA" sz="2400" b="1" dirty="0" smtClean="0">
                <a:cs typeface="Times New Roman" pitchFamily="18" charset="0"/>
              </a:rPr>
            </a:br>
            <a:r>
              <a:rPr lang="uk-UA" sz="2400" b="1" dirty="0" smtClean="0">
                <a:cs typeface="Times New Roman" pitchFamily="18" charset="0"/>
              </a:rPr>
              <a:t>№446 від 20.04.2015 </a:t>
            </a:r>
            <a:br>
              <a:rPr lang="uk-UA" sz="2400" b="1" dirty="0" smtClean="0">
                <a:cs typeface="Times New Roman" pitchFamily="18" charset="0"/>
              </a:rPr>
            </a:br>
            <a:r>
              <a:rPr lang="uk-UA" sz="2400" b="1" dirty="0" smtClean="0">
                <a:cs typeface="Times New Roman" pitchFamily="18" charset="0"/>
              </a:rPr>
              <a:t/>
            </a:r>
            <a:br>
              <a:rPr lang="uk-UA" sz="2400" b="1" dirty="0" smtClean="0">
                <a:cs typeface="Times New Roman" pitchFamily="18" charset="0"/>
              </a:rPr>
            </a:br>
            <a:r>
              <a:rPr lang="uk-UA" sz="2400" b="1" dirty="0" smtClean="0">
                <a:cs typeface="Times New Roman" pitchFamily="18" charset="0"/>
              </a:rPr>
              <a:t>“ Гранично допустиме навчальне навантаження на дитину у дошкільних навчальних закладах різних типів та форми власності ”.</a:t>
            </a:r>
            <a:r>
              <a:rPr lang="ru-RU" sz="2400" dirty="0" smtClean="0">
                <a:cs typeface="Times New Roman" pitchFamily="18" charset="0"/>
              </a:rPr>
              <a:t/>
            </a:r>
            <a:br>
              <a:rPr lang="ru-RU" sz="2400" dirty="0" smtClean="0">
                <a:cs typeface="Times New Roman" pitchFamily="18" charset="0"/>
              </a:rPr>
            </a:br>
            <a:r>
              <a:rPr lang="uk-UA" sz="2400" dirty="0" smtClean="0">
                <a:cs typeface="Times New Roman" pitchFamily="18" charset="0"/>
              </a:rPr>
              <a:t> </a:t>
            </a:r>
            <a:endParaRPr lang="ru-RU" sz="2400" dirty="0"/>
          </a:p>
        </p:txBody>
      </p:sp>
    </p:spTree>
  </p:cSld>
  <p:clrMapOvr>
    <a:masterClrMapping/>
  </p:clrMapOvr>
  <p:transition>
    <p:wheel spokes="3"/>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144462" y="144462"/>
            <a:ext cx="8785255" cy="6284933"/>
          </a:xfrm>
          <a:prstGeom prst="rect">
            <a:avLst/>
          </a:prstGeom>
          <a:noFill/>
          <a:ln w="9525">
            <a:noFill/>
            <a:miter lim="800000"/>
            <a:headEnd/>
            <a:tailEnd/>
          </a:ln>
          <a:effectLst/>
        </p:spPr>
      </p:pic>
      <p:sp>
        <p:nvSpPr>
          <p:cNvPr id="2" name="Заголовок 1"/>
          <p:cNvSpPr>
            <a:spLocks noGrp="1"/>
          </p:cNvSpPr>
          <p:nvPr>
            <p:ph type="title"/>
          </p:nvPr>
        </p:nvSpPr>
        <p:spPr>
          <a:xfrm>
            <a:off x="357158" y="714356"/>
            <a:ext cx="8229600" cy="2868610"/>
          </a:xfrm>
        </p:spPr>
        <p:txBody>
          <a:bodyPr>
            <a:noAutofit/>
          </a:bodyPr>
          <a:lstStyle/>
          <a:p>
            <a:r>
              <a:rPr lang="uk-UA" sz="2400" b="1" dirty="0" smtClean="0">
                <a:cs typeface="Times New Roman" pitchFamily="18" charset="0"/>
              </a:rPr>
              <a:t>Лист Міністерства освіти і науки, молоді та спорту України від 16.03.2012 р. № 1/9-198 </a:t>
            </a:r>
            <a:br>
              <a:rPr lang="uk-UA" sz="2400" b="1" dirty="0" smtClean="0">
                <a:cs typeface="Times New Roman" pitchFamily="18" charset="0"/>
              </a:rPr>
            </a:br>
            <a:r>
              <a:rPr lang="uk-UA" sz="2400" b="1" dirty="0" smtClean="0">
                <a:cs typeface="Times New Roman" pitchFamily="18" charset="0"/>
              </a:rPr>
              <a:t/>
            </a:r>
            <a:br>
              <a:rPr lang="uk-UA" sz="2400" b="1" dirty="0" smtClean="0">
                <a:cs typeface="Times New Roman" pitchFamily="18" charset="0"/>
              </a:rPr>
            </a:br>
            <a:r>
              <a:rPr lang="uk-UA" sz="2400" b="1" dirty="0" smtClean="0">
                <a:cs typeface="Times New Roman" pitchFamily="18" charset="0"/>
              </a:rPr>
              <a:t/>
            </a:r>
            <a:br>
              <a:rPr lang="uk-UA" sz="2400" b="1" dirty="0" smtClean="0">
                <a:cs typeface="Times New Roman" pitchFamily="18" charset="0"/>
              </a:rPr>
            </a:br>
            <a:r>
              <a:rPr lang="uk-UA" sz="2400" b="1" dirty="0" smtClean="0">
                <a:cs typeface="Times New Roman" pitchFamily="18" charset="0"/>
              </a:rPr>
              <a:t>“ Щодо організації роботи в дошкільних навчальних закладах  у літній період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uk-UA" sz="2400" dirty="0" smtClean="0">
                <a:latin typeface="Times New Roman" pitchFamily="18" charset="0"/>
                <a:cs typeface="Times New Roman" pitchFamily="18" charset="0"/>
              </a:rPr>
              <a:t> </a:t>
            </a:r>
            <a:endParaRPr lang="ru-RU" sz="2400" dirty="0"/>
          </a:p>
        </p:txBody>
      </p:sp>
    </p:spTree>
  </p:cSld>
  <p:clrMapOvr>
    <a:masterClrMapping/>
  </p:clrMapOvr>
  <p:transition>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144462" y="144462"/>
            <a:ext cx="8785255" cy="6284933"/>
          </a:xfrm>
          <a:prstGeom prst="rect">
            <a:avLst/>
          </a:prstGeom>
          <a:noFill/>
          <a:ln w="9525">
            <a:noFill/>
            <a:miter lim="800000"/>
            <a:headEnd/>
            <a:tailEnd/>
          </a:ln>
          <a:effectLst/>
        </p:spPr>
      </p:pic>
      <p:sp>
        <p:nvSpPr>
          <p:cNvPr id="2" name="Заголовок 1"/>
          <p:cNvSpPr>
            <a:spLocks noGrp="1"/>
          </p:cNvSpPr>
          <p:nvPr>
            <p:ph type="title"/>
          </p:nvPr>
        </p:nvSpPr>
        <p:spPr>
          <a:xfrm>
            <a:off x="457200" y="274638"/>
            <a:ext cx="8229600" cy="2297106"/>
          </a:xfrm>
        </p:spPr>
        <p:txBody>
          <a:bodyPr>
            <a:normAutofit fontScale="90000"/>
          </a:bodyPr>
          <a:lstStyle/>
          <a:p>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2700" b="1" dirty="0" smtClean="0">
                <a:cs typeface="Times New Roman" pitchFamily="18" charset="0"/>
              </a:rPr>
              <a:t>Лист МОН № 1/9-344 від 07.07.2021 р.</a:t>
            </a:r>
            <a:br>
              <a:rPr lang="uk-UA" sz="2700" b="1" dirty="0" smtClean="0">
                <a:cs typeface="Times New Roman" pitchFamily="18" charset="0"/>
              </a:rPr>
            </a:br>
            <a:r>
              <a:rPr lang="uk-UA" sz="2700" b="1" dirty="0" smtClean="0">
                <a:cs typeface="Times New Roman" pitchFamily="18" charset="0"/>
              </a:rPr>
              <a:t/>
            </a:r>
            <a:br>
              <a:rPr lang="uk-UA" sz="2700" b="1" dirty="0" smtClean="0">
                <a:cs typeface="Times New Roman" pitchFamily="18" charset="0"/>
              </a:rPr>
            </a:br>
            <a:r>
              <a:rPr lang="uk-UA" sz="2700" b="1" dirty="0" smtClean="0">
                <a:cs typeface="Times New Roman" pitchFamily="18" charset="0"/>
              </a:rPr>
              <a:t>"Планування роботи закладу дошкільної освіти на рік"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uk-UA" sz="2200"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endParaRPr lang="ru-RU" sz="2200"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144462" y="144462"/>
            <a:ext cx="8785255" cy="6284933"/>
          </a:xfrm>
          <a:prstGeom prst="rect">
            <a:avLst/>
          </a:prstGeom>
          <a:noFill/>
          <a:ln w="9525">
            <a:noFill/>
            <a:miter lim="800000"/>
            <a:headEnd/>
            <a:tailEnd/>
          </a:ln>
          <a:effectLst/>
        </p:spPr>
      </p:pic>
      <p:sp>
        <p:nvSpPr>
          <p:cNvPr id="2" name="Заголовок 1"/>
          <p:cNvSpPr>
            <a:spLocks noGrp="1"/>
          </p:cNvSpPr>
          <p:nvPr>
            <p:ph type="title"/>
          </p:nvPr>
        </p:nvSpPr>
        <p:spPr>
          <a:xfrm>
            <a:off x="457200" y="274638"/>
            <a:ext cx="8229600" cy="2582858"/>
          </a:xfrm>
        </p:spPr>
        <p:txBody>
          <a:bodyPr>
            <a:normAutofit fontScale="90000"/>
          </a:bodyPr>
          <a:lstStyle/>
          <a:p>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2700" b="1" dirty="0" smtClean="0">
                <a:cs typeface="Times New Roman" pitchFamily="18" charset="0"/>
              </a:rPr>
              <a:t>Лист МОН № 1/6894 від 22.06.2022 р.</a:t>
            </a:r>
            <a:br>
              <a:rPr lang="uk-UA" sz="2700" b="1" dirty="0" smtClean="0">
                <a:cs typeface="Times New Roman" pitchFamily="18" charset="0"/>
              </a:rPr>
            </a:br>
            <a:r>
              <a:rPr lang="uk-UA" sz="2700" b="1" dirty="0" smtClean="0">
                <a:cs typeface="Times New Roman" pitchFamily="18" charset="0"/>
              </a:rPr>
              <a:t/>
            </a:r>
            <a:br>
              <a:rPr lang="uk-UA" sz="2700" b="1" dirty="0" smtClean="0">
                <a:cs typeface="Times New Roman" pitchFamily="18" charset="0"/>
              </a:rPr>
            </a:br>
            <a:r>
              <a:rPr lang="uk-UA" sz="2700" b="1" dirty="0" smtClean="0">
                <a:cs typeface="Times New Roman" pitchFamily="18" charset="0"/>
              </a:rPr>
              <a:t>" Про методичні рекомендації щодо організації освітнього процесу в закладах дошкільної освіти в літній період </a:t>
            </a:r>
            <a:r>
              <a:rPr lang="uk-UA" sz="2200" b="1" dirty="0" smtClean="0">
                <a:cs typeface="Times New Roman" pitchFamily="18" charset="0"/>
              </a:rPr>
              <a:t>" </a:t>
            </a:r>
            <a:r>
              <a:rPr lang="ru-RU" sz="2200" dirty="0" smtClean="0">
                <a:cs typeface="Times New Roman" pitchFamily="18" charset="0"/>
              </a:rPr>
              <a:t/>
            </a:r>
            <a:br>
              <a:rPr lang="ru-RU" sz="2200" dirty="0" smtClean="0">
                <a:cs typeface="Times New Roman" pitchFamily="18" charset="0"/>
              </a:rPr>
            </a:br>
            <a:r>
              <a:rPr lang="uk-UA" sz="2200" dirty="0" smtClean="0">
                <a:cs typeface="Times New Roman" pitchFamily="18" charset="0"/>
              </a:rPr>
              <a:t> </a:t>
            </a: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endParaRPr lang="ru-RU" sz="2200" dirty="0"/>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35</Words>
  <Application>Microsoft Office PowerPoint</Application>
  <PresentationFormat>Экран (4:3)</PresentationFormat>
  <Paragraphs>12</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  Семінар для молодих вихователів-методистів ЗДО               ( стаж роботи до 3-х.р.), в рамках роботи міської школи молодого майстра на тему:  « Планування роботи закладу дошкільної освіти на рік»   </vt:lpstr>
      <vt:lpstr>                                                                                                    Закон України «Про дошкільну освіту»      Стаття 11. Заклад дошкільної освіти та його повноваження.      2. Заклад дошкільної освіти: планує свою діяльність та формує стратегію розвитку закладу.     Стаття 20. Управління та громадське самоврядування закладу дошкільної освіти.      2… Педагогічна рада закладу дошкільної освіти визначає план роботи закладу… Рішення педагогічної ради закладу дошкільної освіти вводяться в дію рішенням керівника закладу.  Стаття 24. Планування роботи закладу дошкільної освіти 1. Діяльність закладу дошкільної освіти регламентується планом роботи, який складається як правило, на навчальний рік та оздоровчий (літній) період.                           2. План роботи закладу дошкільної освіти незалежно від типу та                                 форми власності затверджується керівником такого закладу.  </vt:lpstr>
      <vt:lpstr>                    Положення про заклад дошкільної освіти.       Затверджено постановою Кабінету Міністрів України від 12 березня                2003 р.  № 305 (в редакції постанови Кабінету Міністрів України від 27 січня 2021 р.  № 86).  Стаття 46. Педагогічна рада закладу дошкільної освіти: визначає план роботи закладу…   </vt:lpstr>
      <vt:lpstr>                                         Примірне положення              про методичний кабінет закладу дошкільної освіти         Затверджено Наказом Міністерства освіти і науки України  16.04.2018  № 372 .  Наповнення методичного кабінету: зразки перспективного і календарного планування освітньої роботи з дітьми за різними моделями…  </vt:lpstr>
      <vt:lpstr>     Примірна інструкція з діловодства  у дошкільних навчальних закладах.   Наказ МОНмолодьспорту України  № 1059 від 01.10.12 року.     </vt:lpstr>
      <vt:lpstr> Наказ Міністерства освіти і науки України  №446 від 20.04.2015   “ Гранично допустиме навчальне навантаження на дитину у дошкільних навчальних закладах різних типів та форми власності ”.  </vt:lpstr>
      <vt:lpstr>Лист Міністерства освіти і науки, молоді та спорту України від 16.03.2012 р. № 1/9-198    “ Щодо організації роботи в дошкільних навчальних закладах  у літній період ”.  </vt:lpstr>
      <vt:lpstr>    Лист МОН № 1/9-344 від 07.07.2021 р.  "Планування роботи закладу дошкільної освіти на рік"    </vt:lpstr>
      <vt:lpstr>      Лист МОН № 1/6894 від 22.06.2022 р.  " Про методичні рекомендації щодо організації освітнього процесу в закладах дошкільної освіти в літній період "    </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Закон України «Про дошкільну освіту»      Стаття 11. Заклад дошкільної освіти та його повноваження.  2. Заклад дошкільної освіти: планує свою діяльність та формує стратегію розвитку закладу.     Стаття 20. Управління та громадське самоврядування закладу дошкільної освіти. 2… Педагогічна рада закладу дошкільної освіти визначає план роботи закладу… Рішення педагогічної ради закладу дошкільної освіти вводяться в дію рішенням керівника закладу.  Стаття 24. Планування роботи закладу дошкільної освіти Діяльність закладу дошкільної освіти регламентується планом роботи, який складається як правило, на навчальний рік та оздоровчий (літній) період. План роботи закладу дошкільної освіти незалежно від типу та форми власності затверджується керівником такого закладу.</dc:title>
  <dc:creator>Лилия</dc:creator>
  <cp:lastModifiedBy>user2</cp:lastModifiedBy>
  <cp:revision>24</cp:revision>
  <dcterms:created xsi:type="dcterms:W3CDTF">2021-05-19T08:26:34Z</dcterms:created>
  <dcterms:modified xsi:type="dcterms:W3CDTF">2022-12-09T12:17:51Z</dcterms:modified>
</cp:coreProperties>
</file>